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60" r:id="rId2"/>
    <p:sldId id="277" r:id="rId3"/>
    <p:sldId id="278" r:id="rId4"/>
    <p:sldId id="281" r:id="rId5"/>
    <p:sldId id="279" r:id="rId6"/>
    <p:sldId id="286" r:id="rId7"/>
    <p:sldId id="280" r:id="rId8"/>
    <p:sldId id="265" r:id="rId9"/>
    <p:sldId id="282" r:id="rId10"/>
    <p:sldId id="283" r:id="rId11"/>
    <p:sldId id="292" r:id="rId12"/>
    <p:sldId id="297" r:id="rId13"/>
    <p:sldId id="289" r:id="rId14"/>
    <p:sldId id="287" r:id="rId15"/>
    <p:sldId id="293" r:id="rId16"/>
    <p:sldId id="294" r:id="rId17"/>
    <p:sldId id="296" r:id="rId18"/>
    <p:sldId id="300" r:id="rId19"/>
    <p:sldId id="301" r:id="rId20"/>
    <p:sldId id="299" r:id="rId21"/>
    <p:sldId id="298" r:id="rId22"/>
    <p:sldId id="290" r:id="rId23"/>
    <p:sldId id="285" r:id="rId24"/>
    <p:sldId id="295" r:id="rId25"/>
    <p:sldId id="302" r:id="rId26"/>
    <p:sldId id="303" r:id="rId27"/>
    <p:sldId id="30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693C-DD0D-4ED7-8689-69E0A5BF8B6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2C8FF6-CE1F-4FEA-AFDA-35036427CB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693C-DD0D-4ED7-8689-69E0A5BF8B6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FF6-CE1F-4FEA-AFDA-35036427CB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693C-DD0D-4ED7-8689-69E0A5BF8B6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FF6-CE1F-4FEA-AFDA-35036427CB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AC4693C-DD0D-4ED7-8689-69E0A5BF8B6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FA2C8FF6-CE1F-4FEA-AFDA-35036427CB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693C-DD0D-4ED7-8689-69E0A5BF8B6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FF6-CE1F-4FEA-AFDA-35036427CB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693C-DD0D-4ED7-8689-69E0A5BF8B6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FF6-CE1F-4FEA-AFDA-35036427CB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FF6-CE1F-4FEA-AFDA-35036427CB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693C-DD0D-4ED7-8689-69E0A5BF8B6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693C-DD0D-4ED7-8689-69E0A5BF8B6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FF6-CE1F-4FEA-AFDA-35036427CB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693C-DD0D-4ED7-8689-69E0A5BF8B6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C8FF6-CE1F-4FEA-AFDA-35036427CB1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AC4693C-DD0D-4ED7-8689-69E0A5BF8B6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FA2C8FF6-CE1F-4FEA-AFDA-35036427CB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693C-DD0D-4ED7-8689-69E0A5BF8B6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A2C8FF6-CE1F-4FEA-AFDA-35036427CB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AC4693C-DD0D-4ED7-8689-69E0A5BF8B6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FA2C8FF6-CE1F-4FEA-AFDA-35036427CB1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microsoft.com/office/2007/relationships/hdphoto" Target="../media/hdphoto1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027" name="Picture 3" descr="D:\ДОКУМЕНТЫ\Елена\Оформление\минирисунки\117932-Black-And-White-Designs-Poster-Art-Print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4283" y="0"/>
              <a:ext cx="2424254" cy="2000240"/>
            </a:xfrm>
            <a:prstGeom prst="rect">
              <a:avLst/>
            </a:prstGeom>
            <a:noFill/>
          </p:spPr>
        </p:pic>
        <p:sp>
          <p:nvSpPr>
            <p:cNvPr id="3" name="Прямоугольник 2"/>
            <p:cNvSpPr/>
            <p:nvPr/>
          </p:nvSpPr>
          <p:spPr>
            <a:xfrm>
              <a:off x="1928794" y="1428736"/>
              <a:ext cx="5000660" cy="1928826"/>
            </a:xfrm>
            <a:prstGeom prst="rect">
              <a:avLst/>
            </a:prstGeom>
          </p:spPr>
          <p:txBody>
            <a:bodyPr wrap="none">
              <a:prstTxWarp prst="textCanUp">
                <a:avLst/>
              </a:prstTxWarp>
              <a:spAutoFit/>
            </a:bodyPr>
            <a:lstStyle/>
            <a:p>
              <a:r>
                <a:rPr lang="ru-RU" sz="9600" b="1" dirty="0">
                  <a:ln w="1905"/>
                  <a:solidFill>
                    <a:srgbClr val="FF0000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Bookman Old Style" pitchFamily="18" charset="0"/>
                </a:rPr>
                <a:t>БАЛЕТ</a:t>
              </a: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714612" y="357166"/>
              <a:ext cx="184731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ru-RU" sz="4400" dirty="0">
                <a:solidFill>
                  <a:schemeClr val="accent5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481" name="Rectangle 1"/>
            <p:cNvSpPr>
              <a:spLocks noChangeArrowheads="1"/>
            </p:cNvSpPr>
            <p:nvPr/>
          </p:nvSpPr>
          <p:spPr bwMode="auto">
            <a:xfrm>
              <a:off x="4857752" y="4071942"/>
              <a:ext cx="3429024" cy="1631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179388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Музыка - душа танца. Танец без музыки может превратиться в серию бессмысленных ужимок.</a:t>
              </a:r>
              <a:endPara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  <a:p>
              <a:pPr marL="0" marR="0" lvl="0" indent="179388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1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Раймонд Уильяме</a:t>
              </a:r>
              <a:endPara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pic>
          <p:nvPicPr>
            <p:cNvPr id="6" name="Picture 3" descr="D:\ДОКУМЕНТЫ\Елена\Оформление\минирисунки\117932-Black-And-White-Designs-Poster-Art-Print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800000">
              <a:off x="6719746" y="4857760"/>
              <a:ext cx="2424254" cy="2000240"/>
            </a:xfrm>
            <a:prstGeom prst="rect">
              <a:avLst/>
            </a:prstGeom>
            <a:noFill/>
          </p:spPr>
        </p:pic>
        <p:pic>
          <p:nvPicPr>
            <p:cNvPr id="7" name="Picture 3" descr="D:\ДОКУМЕНТЫ\Елена\Оформление\минирисунки\117932-Black-And-White-Designs-Poster-Art-Print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6200000">
              <a:off x="-212007" y="4574339"/>
              <a:ext cx="2424254" cy="2000240"/>
            </a:xfrm>
            <a:prstGeom prst="rect">
              <a:avLst/>
            </a:prstGeom>
            <a:noFill/>
          </p:spPr>
        </p:pic>
        <p:pic>
          <p:nvPicPr>
            <p:cNvPr id="8" name="Picture 3" descr="D:\ДОКУМЕНТЫ\Елена\Оформление\минирисунки\117932-Black-And-White-Designs-Poster-Art-Print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5400000">
              <a:off x="6931753" y="283421"/>
              <a:ext cx="2424254" cy="2000240"/>
            </a:xfrm>
            <a:prstGeom prst="rect">
              <a:avLst/>
            </a:prstGeom>
            <a:noFill/>
          </p:spPr>
        </p:pic>
      </p:grpSp>
      <p:pic>
        <p:nvPicPr>
          <p:cNvPr id="10" name="Рисунок 9" descr="a9f6974e8f008ebd41ec0ee2b88678a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3714752"/>
            <a:ext cx="3428992" cy="2280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643174" y="71414"/>
            <a:ext cx="37855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 Лимон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10" name="Picture 3" descr="D:\ДОКУМЕНТЫ\Елена\Уроки музыки\4 класс\1 четверть. 4 класс. ЧТО СТАЛО БЫ С МУЗЫКОЙ, ЕСЛИ БЫ НЕ БЫЛО ЛИТЕРАТУРЫ\Урок  8. Балет\Чиполлино. Доп. материал\img73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785794"/>
            <a:ext cx="2951190" cy="3297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D:\ДОКУМЕНТЫ\Елена\Уроки музыки\4 класс\1 четверть. 4 класс. ЧТО СТАЛО БЫ С МУЗЫКОЙ, ЕСЛИ БЫ НЕ БЫЛО ЛИТЕРАТУРЫ\Урок  8. Балет\Чиполлино. Доп. материал\img730.jpg"/>
          <p:cNvPicPr>
            <a:picLocks noChangeAspect="1" noChangeArrowheads="1"/>
          </p:cNvPicPr>
          <p:nvPr/>
        </p:nvPicPr>
        <p:blipFill>
          <a:blip r:embed="rId4" cstate="print"/>
          <a:srcRect r="2844"/>
          <a:stretch>
            <a:fillRect/>
          </a:stretch>
        </p:blipFill>
        <p:spPr bwMode="auto">
          <a:xfrm>
            <a:off x="500034" y="785794"/>
            <a:ext cx="3071834" cy="32861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D:\ДОКУМЕНТЫ\Елена\Уроки музыки\4 класс\1 четверть. 4 класс. ЧТО СТАЛО БЫ С МУЗЫКОЙ, ЕСЛИ БЫ НЕ БЫЛО ЛИТЕРАТУРЫ\Урок  8. Балет\Чиполлино. Доп. материал\img7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357562"/>
            <a:ext cx="2928958" cy="3226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714348" y="214290"/>
            <a:ext cx="792961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Чиполлино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балет в 3-х действиях по сказке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Джанни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Родари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«Приключения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Чиполлино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5143504" y="1285860"/>
            <a:ext cx="3500462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Краткое содержание балета «</a:t>
            </a:r>
            <a:r>
              <a:rPr kumimoji="0" lang="ru-RU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Чиполлино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 первое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Площадь сказочного города. Это только кажется, что на ней стоят корзинки для овощей и ящики для фруктов. На самом деле это — большие и маленькие домики, где живут овощи и фрукты, которые так напоминают людей.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D:\Закачки !!!\Новая папка\IMG_7606.jpg"/>
          <p:cNvPicPr>
            <a:picLocks noChangeAspect="1" noChangeArrowheads="1"/>
          </p:cNvPicPr>
          <p:nvPr/>
        </p:nvPicPr>
        <p:blipFill>
          <a:blip r:embed="rId3" cstate="print"/>
          <a:srcRect b="8274"/>
          <a:stretch>
            <a:fillRect/>
          </a:stretch>
        </p:blipFill>
        <p:spPr bwMode="auto">
          <a:xfrm>
            <a:off x="285720" y="2071678"/>
            <a:ext cx="4786346" cy="29289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643570" y="642918"/>
            <a:ext cx="278608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площади встречается семья Редисок с семьей Луковиц. Мама 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Чиполла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отец 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Чиполлоне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одергивают неугомонного 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Чиполлино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которому надоело нянчить сестричку 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Чиполлету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Тут же мастер Виноградинка чинит обувь. Кум Тыква ищет кирпичи, чтобы построить себе домик. Профессор Груша играет на скрипке, и все жители этого сказочного города танцуют. </a:t>
            </a:r>
          </a:p>
        </p:txBody>
      </p:sp>
      <p:pic>
        <p:nvPicPr>
          <p:cNvPr id="35842" name="Picture 2" descr="D:\Закачки !!!\Новая папка\__173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714488"/>
            <a:ext cx="4857784" cy="32408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pic>
        <p:nvPicPr>
          <p:cNvPr id="1027" name="Picture 3" descr="D:\Закачки !!!\Новая папка\0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571744"/>
            <a:ext cx="2334435" cy="34290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142976" y="571480"/>
            <a:ext cx="69294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Неожиданно на площадь врывается синьор помидор и объявляет, что вскоре появится сам принц Лимон, который хочет поговорить со своим народом. Принц издал новый закон: каждый должен платить за то, что ему светит солнце, что идет дождь, веет ветер. 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D:\Закачки !!!\Новая папка\466x10000_out_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2571744"/>
            <a:ext cx="5064626" cy="338113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000100" y="571480"/>
            <a:ext cx="72866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Народ возмущен. В образовавшейся давке </a:t>
            </a:r>
            <a:r>
              <a:rPr lang="ru-RU" sz="2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Чиполлино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наступает Лимону на ногу. Охрана в негодовании — ведь оскорблен принц! Бунтовщика необходимо наказать. Но он исчезает. и стража арестовывает старого </a:t>
            </a:r>
            <a:r>
              <a:rPr lang="ru-RU" sz="20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Чиполлоне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1" name="Picture 1" descr="D:\Закачки !!!\Новая папка\287650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000240"/>
            <a:ext cx="3968810" cy="3071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123" name="Picture 3" descr="D:\Закачки !!!\Новая папка\ed23f9d1a1f6cf183a5d73530f4d9b80.jpg"/>
          <p:cNvPicPr>
            <a:picLocks noChangeAspect="1" noChangeArrowheads="1"/>
          </p:cNvPicPr>
          <p:nvPr/>
        </p:nvPicPr>
        <p:blipFill>
          <a:blip r:embed="rId4" cstate="print"/>
          <a:srcRect t="7618" b="7202"/>
          <a:stretch>
            <a:fillRect/>
          </a:stretch>
        </p:blipFill>
        <p:spPr bwMode="auto">
          <a:xfrm>
            <a:off x="4071934" y="3571876"/>
            <a:ext cx="4414024" cy="27146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571472" y="642918"/>
            <a:ext cx="778674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Горюют не только в семействе Луковиц. Тыкве тоже не легко — он сам не может построить себе домик. И жители города во главе с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Чиполлино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помогают ему в этом.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D:\Закачки !!!\Новая папка\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19" y="1785926"/>
            <a:ext cx="3971011" cy="26432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42" name="Picture 2" descr="D:\Закачки !!!\Новая папка\2a07467d4cf883d6bd97314f836a97b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448860"/>
            <a:ext cx="3824310" cy="27611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57224" y="642918"/>
            <a:ext cx="750099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только закончилось строительство, снова появляется синьор Помидор. Он едва не лопнул от злости, когда увидел домик: ведь он построен на земле графинь Вишен. Никто, кроме них, не имеет права пользоваться ею. 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7169" name="Picture 1" descr="D:\Закачки !!!\Новая папка\__70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214554"/>
            <a:ext cx="6129800" cy="40719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857224" y="571480"/>
            <a:ext cx="72866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Гвардия Лимона разрушает домик Тыквы. Бедный старик в отчаянии. </a:t>
            </a:r>
            <a:r>
              <a:rPr lang="ru-RU" sz="2000" b="1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Чиполлино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решает отомстить обидчикам.</a:t>
            </a:r>
            <a:endParaRPr lang="ru-RU" sz="20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7" name="Picture 1" descr="D:\Закачки !!!\Новая папка\__213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1500174"/>
            <a:ext cx="6667500" cy="4448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2285984" y="285728"/>
            <a:ext cx="46434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 второе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571472" y="4214818"/>
            <a:ext cx="785818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Чиполлино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вместе с подружкой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Редисочкой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идет во дворец, чтобы разыскать подземелье, в которое Лимон заточил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Чиполлоне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пути они встречают Вишенку, которому тоскливо и одиноко жить во дворце, и между ними возникает дружба.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8" name="Picture 4" descr="D:\Закачки !!!\Новая папка\__173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785794"/>
            <a:ext cx="4847131" cy="32337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14348" y="4929198"/>
            <a:ext cx="778674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поисках узника друзья едва не попадают в руки синьора Помидора, но им удается спастись, и во время бала, который графини Вишни дают в честь принца Лимона, друзья освобождают старика </a:t>
            </a:r>
            <a:r>
              <a:rPr lang="ru-RU" sz="2000" b="1" dirty="0" err="1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Чиполлоне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FFFF00"/>
              </a:solidFill>
            </a:endParaRPr>
          </a:p>
        </p:txBody>
      </p:sp>
      <p:pic>
        <p:nvPicPr>
          <p:cNvPr id="39938" name="Picture 2" descr="D:\Закачки !!!\Новая папка\DSCN5173.jpg"/>
          <p:cNvPicPr>
            <a:picLocks noChangeAspect="1" noChangeArrowheads="1"/>
          </p:cNvPicPr>
          <p:nvPr/>
        </p:nvPicPr>
        <p:blipFill>
          <a:blip r:embed="rId3" cstate="print"/>
          <a:srcRect t="8333"/>
          <a:stretch>
            <a:fillRect/>
          </a:stretch>
        </p:blipFill>
        <p:spPr bwMode="auto">
          <a:xfrm>
            <a:off x="1571604" y="642918"/>
            <a:ext cx="6000792" cy="41255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3" y="0"/>
            <a:ext cx="2424254" cy="2000240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6719746" y="4857760"/>
            <a:ext cx="2424254" cy="2000240"/>
          </a:xfrm>
          <a:prstGeom prst="rect">
            <a:avLst/>
          </a:prstGeom>
          <a:noFill/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-212007" y="4574339"/>
            <a:ext cx="2424254" cy="2000240"/>
          </a:xfrm>
          <a:prstGeom prst="rect">
            <a:avLst/>
          </a:prstGeom>
          <a:noFill/>
        </p:spPr>
      </p:pic>
      <p:pic>
        <p:nvPicPr>
          <p:cNvPr id="8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6931753" y="283421"/>
            <a:ext cx="2424254" cy="2000240"/>
          </a:xfrm>
          <a:prstGeom prst="rect">
            <a:avLst/>
          </a:prstGeom>
          <a:noFill/>
        </p:spPr>
      </p:pic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642910" y="1142984"/>
            <a:ext cx="8001056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718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♦ Слово балет в переводе с итальянского языка обозначает «танец». Вот уже более трех столетий балетом называют музы­кальный спектакль, в котором соединены музыка и танец, драмати­ческое действие и изобразительное искусство. Возник балет в Италии в эпоху Возрождения. В Россию он пришел в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XVIII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веке и был прославлен русскими композиторами и артистами. В 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XIX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XX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вв. ни одна страна не может сравниться с Россией в искусстве балета.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642910" y="642918"/>
            <a:ext cx="7715304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Действие третье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Гвардия Лимончиков и полиция всюду разыскивают беглецов.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Чиполлино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прячет отца, а потом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Редисочку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но самого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Чиполлино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окружает стража и бросает в подземелье.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замке тихо. Вишенка и красавица Магнолия разыскивают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Чиполлино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Магнолия своим пьянящим ароматом усыпляет стражников, и Вишенка, связав их, освобождает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Чиполлино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2" name="Picture 4" descr="D:\Закачки !!!\Новая папка\Balletmoscow_32_5.jpg"/>
          <p:cNvPicPr>
            <a:picLocks noChangeAspect="1" noChangeArrowheads="1"/>
          </p:cNvPicPr>
          <p:nvPr/>
        </p:nvPicPr>
        <p:blipFill>
          <a:blip r:embed="rId3" cstate="print"/>
          <a:srcRect l="15234" t="17606" r="9765" b="4929"/>
          <a:stretch>
            <a:fillRect/>
          </a:stretch>
        </p:blipFill>
        <p:spPr bwMode="auto">
          <a:xfrm>
            <a:off x="1857356" y="3000372"/>
            <a:ext cx="5195491" cy="3571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642910" y="642918"/>
            <a:ext cx="771530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Принц Лимон спускается в подземелье наказать негодного бунтовщика и видит, что стража свя­зана, а подземелье пусто. Разъяренный принц приказывает стрелять по городу из пушки.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 descr="D:\Закачки !!!\Новая папка\g_Chipolino_big_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1928802"/>
            <a:ext cx="6291345" cy="42148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85786" y="642918"/>
            <a:ext cx="750099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</a:t>
            </a:r>
            <a:r>
              <a:rPr lang="ru-RU" sz="2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Чиполлино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 друзьями заталкивают в пушку самого принца Лимона. Дым от выстрела рассеялся. Нет ни Лимона, ни пушки, ни гвардии.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D:\Закачки !!!\Новая папка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14546" y="1857364"/>
            <a:ext cx="4643470" cy="45005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42910" y="714356"/>
            <a:ext cx="78581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Отныне все в сказочном городе будет мирно. Под теплым солнцем и синим небом вырастает новый город. Город друзей!…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7" name="Picture 1" descr="D:\Закачки !!!\Новая папка\__10622.jpg"/>
          <p:cNvPicPr>
            <a:picLocks noChangeAspect="1" noChangeArrowheads="1"/>
          </p:cNvPicPr>
          <p:nvPr/>
        </p:nvPicPr>
        <p:blipFill>
          <a:blip r:embed="rId3" cstate="print"/>
          <a:srcRect b="6852"/>
          <a:stretch>
            <a:fillRect/>
          </a:stretch>
        </p:blipFill>
        <p:spPr bwMode="auto">
          <a:xfrm>
            <a:off x="1000100" y="1785926"/>
            <a:ext cx="6897414" cy="42862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187624" y="548680"/>
            <a:ext cx="674538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Спасибо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за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внимание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3933056"/>
            <a:ext cx="82809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Рекомендую посмотреть балет</a:t>
            </a:r>
          </a:p>
          <a:p>
            <a:endParaRPr lang="ru-RU" sz="2400" dirty="0" smtClean="0"/>
          </a:p>
          <a:p>
            <a:r>
              <a:rPr lang="en-US" sz="2400" dirty="0" smtClean="0"/>
              <a:t>https://yandex.ru/video/preview/?filmId=1269636654862259012&amp;text=</a:t>
            </a:r>
            <a:r>
              <a:rPr lang="ru-RU" sz="2400" dirty="0" smtClean="0"/>
              <a:t>балет%20чиполлино&amp;</a:t>
            </a:r>
            <a:r>
              <a:rPr lang="en-US" sz="2400" dirty="0" smtClean="0"/>
              <a:t>path=</a:t>
            </a:r>
            <a:r>
              <a:rPr lang="en-US" sz="2400" dirty="0" err="1" smtClean="0"/>
              <a:t>wizard&amp;parent-reqid</a:t>
            </a:r>
            <a:r>
              <a:rPr lang="en-US" sz="2400" dirty="0" smtClean="0"/>
              <a:t>=1587392687595703-13990823928243504800328-production-app-host-man-web-yp-5&amp;redircnt=1587396886.1</a:t>
            </a:r>
            <a:endParaRPr lang="ru-RU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027" name="Picture 3" descr="D:\ДОКУМЕНТЫ\Елена\Оформление\минирисунки\117932-Black-And-White-Designs-Poster-Art-Print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4283" y="0"/>
              <a:ext cx="2424254" cy="2000240"/>
            </a:xfrm>
            <a:prstGeom prst="rect">
              <a:avLst/>
            </a:prstGeom>
            <a:noFill/>
          </p:spPr>
        </p:pic>
        <p:sp>
          <p:nvSpPr>
            <p:cNvPr id="4" name="Прямоугольник 3"/>
            <p:cNvSpPr/>
            <p:nvPr/>
          </p:nvSpPr>
          <p:spPr>
            <a:xfrm>
              <a:off x="3707904" y="401073"/>
              <a:ext cx="235288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Проверь себя</a:t>
              </a:r>
              <a:endPara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6" name="Picture 3" descr="D:\ДОКУМЕНТЫ\Елена\Оформление\минирисунки\117932-Black-And-White-Designs-Poster-Art-Print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800000">
              <a:off x="6719746" y="4857760"/>
              <a:ext cx="2424254" cy="2000240"/>
            </a:xfrm>
            <a:prstGeom prst="rect">
              <a:avLst/>
            </a:prstGeom>
            <a:noFill/>
          </p:spPr>
        </p:pic>
        <p:pic>
          <p:nvPicPr>
            <p:cNvPr id="7" name="Picture 3" descr="D:\ДОКУМЕНТЫ\Елена\Оформление\минирисунки\117932-Black-And-White-Designs-Poster-Art-Print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6200000">
              <a:off x="-212007" y="4574339"/>
              <a:ext cx="2424254" cy="2000240"/>
            </a:xfrm>
            <a:prstGeom prst="rect">
              <a:avLst/>
            </a:prstGeom>
            <a:noFill/>
          </p:spPr>
        </p:pic>
        <p:pic>
          <p:nvPicPr>
            <p:cNvPr id="8" name="Picture 3" descr="D:\ДОКУМЕНТЫ\Елена\Оформление\минирисунки\117932-Black-And-White-Designs-Poster-Art-Print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5400000">
              <a:off x="6931753" y="283421"/>
              <a:ext cx="2424254" cy="2000240"/>
            </a:xfrm>
            <a:prstGeom prst="rect">
              <a:avLst/>
            </a:prstGeom>
            <a:noFill/>
          </p:spPr>
        </p:pic>
      </p:grpSp>
      <p:pic>
        <p:nvPicPr>
          <p:cNvPr id="11" name="Picture 4" descr="Помощник кроссвордиста - поиск определений к слова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0" b="998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1500" y="162880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Клипарт по сказке &quot;Приключения Чиполлино&quot; на прозрачном фоне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0295" y="1723628"/>
            <a:ext cx="3016483" cy="4667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969141" y="1283541"/>
            <a:ext cx="73517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Назови героев балета и дай им характеристику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39138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027" name="Picture 3" descr="D:\ДОКУМЕНТЫ\Елена\Оформление\минирисунки\117932-Black-And-White-Designs-Poster-Art-Print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4283" y="0"/>
              <a:ext cx="2424254" cy="2000240"/>
            </a:xfrm>
            <a:prstGeom prst="rect">
              <a:avLst/>
            </a:prstGeom>
            <a:noFill/>
          </p:spPr>
        </p:pic>
        <p:sp>
          <p:nvSpPr>
            <p:cNvPr id="4" name="Прямоугольник 3"/>
            <p:cNvSpPr/>
            <p:nvPr/>
          </p:nvSpPr>
          <p:spPr>
            <a:xfrm>
              <a:off x="3707904" y="401073"/>
              <a:ext cx="235288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chemeClr val="accent2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Проверь себя</a:t>
              </a:r>
              <a:endParaRPr lang="ru-RU" sz="28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6" name="Picture 3" descr="D:\ДОКУМЕНТЫ\Елена\Оформление\минирисунки\117932-Black-And-White-Designs-Poster-Art-Print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800000">
              <a:off x="6719746" y="4857760"/>
              <a:ext cx="2424254" cy="2000240"/>
            </a:xfrm>
            <a:prstGeom prst="rect">
              <a:avLst/>
            </a:prstGeom>
            <a:noFill/>
          </p:spPr>
        </p:pic>
        <p:pic>
          <p:nvPicPr>
            <p:cNvPr id="7" name="Picture 3" descr="D:\ДОКУМЕНТЫ\Елена\Оформление\минирисунки\117932-Black-And-White-Designs-Poster-Art-Print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6200000">
              <a:off x="-212007" y="4574339"/>
              <a:ext cx="2424254" cy="2000240"/>
            </a:xfrm>
            <a:prstGeom prst="rect">
              <a:avLst/>
            </a:prstGeom>
            <a:noFill/>
          </p:spPr>
        </p:pic>
        <p:pic>
          <p:nvPicPr>
            <p:cNvPr id="8" name="Picture 3" descr="D:\ДОКУМЕНТЫ\Елена\Оформление\минирисунки\117932-Black-And-White-Designs-Poster-Art-Print.jpg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5400000">
              <a:off x="6931753" y="283421"/>
              <a:ext cx="2424254" cy="2000240"/>
            </a:xfrm>
            <a:prstGeom prst="rect">
              <a:avLst/>
            </a:prstGeom>
            <a:noFill/>
          </p:spPr>
        </p:pic>
      </p:grpSp>
      <p:pic>
        <p:nvPicPr>
          <p:cNvPr id="10" name="Picture 2" descr="Клипарт по сказке &quot;Приключения Чиполлино&quot; на прозрачном фоне. Обсуждение на LiveInternet - Российский Сервис Онлайн-Дневников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6650" y="2000240"/>
            <a:ext cx="4058398" cy="428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Необычные памятники и скульптур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6410" y="1806761"/>
            <a:ext cx="2358796" cy="505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69141" y="1283541"/>
            <a:ext cx="73517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Назови героев балета и дай им характеристику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7248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Станьте детьми в эти выходные. - Рестораны Козырной Карт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04664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3" y="0"/>
            <a:ext cx="2424254" cy="2000240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6719746" y="4857760"/>
            <a:ext cx="2424254" cy="2000240"/>
          </a:xfrm>
          <a:prstGeom prst="rect">
            <a:avLst/>
          </a:prstGeom>
          <a:noFill/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-212007" y="4574339"/>
            <a:ext cx="2424254" cy="2000240"/>
          </a:xfrm>
          <a:prstGeom prst="rect">
            <a:avLst/>
          </a:prstGeom>
          <a:noFill/>
        </p:spPr>
      </p:pic>
      <p:pic>
        <p:nvPicPr>
          <p:cNvPr id="8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6931753" y="283421"/>
            <a:ext cx="2424254" cy="2000240"/>
          </a:xfrm>
          <a:prstGeom prst="rect">
            <a:avLst/>
          </a:prstGeom>
          <a:noFill/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785786" y="928670"/>
            <a:ext cx="7786742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40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современного балета очень важным элементом является изобразительный язык акробатических, гимнастических движений и пантомимы. Это жесты, которыми актеры как бы разговаривают друг с другом. Как и оперная ария, балетная вариация как бы передает портрет героя, помогает понять его характер. Большая группа артистов, принимающих участие в балете, называется кордебалетом. Танцы кордебалета исполняют роль, аналогичную хору в опере.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bg1">
                  <a:lumMod val="95000"/>
                  <a:lumOff val="5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3" y="0"/>
            <a:ext cx="2424254" cy="2000240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6719746" y="4857760"/>
            <a:ext cx="2424254" cy="2000240"/>
          </a:xfrm>
          <a:prstGeom prst="rect">
            <a:avLst/>
          </a:prstGeom>
          <a:noFill/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-212007" y="4574339"/>
            <a:ext cx="2424254" cy="2000240"/>
          </a:xfrm>
          <a:prstGeom prst="rect">
            <a:avLst/>
          </a:prstGeom>
          <a:noFill/>
        </p:spPr>
      </p:pic>
      <p:pic>
        <p:nvPicPr>
          <p:cNvPr id="8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6931753" y="283421"/>
            <a:ext cx="2424254" cy="2000240"/>
          </a:xfrm>
          <a:prstGeom prst="rect">
            <a:avLst/>
          </a:prstGeom>
          <a:noFill/>
        </p:spPr>
      </p:pic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4143372" y="1500174"/>
            <a:ext cx="428624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алет</a:t>
            </a:r>
            <a:r>
              <a:rPr kumimoji="0" lang="ru-RU" sz="3200" b="1" i="1" u="none" strike="noStrike" cap="none" normalizeH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3587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1" u="none" strike="noStrike" cap="none" normalizeH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587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 Хачатуряна</a:t>
            </a:r>
          </a:p>
          <a:p>
            <a:pPr marL="0" marR="0" lvl="0" indent="3587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587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Чиполлино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1000100" y="5214950"/>
            <a:ext cx="707236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51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 музыкой балета композитор работал в 1972-1973 гг. по заказу Новосибирского театра оперы и балета. Либретто к балету написал Геннадий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Рыхлов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6867" name="Picture 3" descr="D:\ДОКУМЕНТЫ\Елена\Уроки музыки\4 класс\1 четверть. 4 класс. ЧТО СТАЛО БЫ С МУЗЫКОЙ, ЕСЛИ БЫ НЕ БЫЛО ЛИТЕРАТУРЫ\Урок  8. Балет\Хачатурян .jpg"/>
          <p:cNvPicPr>
            <a:picLocks noChangeAspect="1" noChangeArrowheads="1"/>
          </p:cNvPicPr>
          <p:nvPr/>
        </p:nvPicPr>
        <p:blipFill>
          <a:blip r:embed="rId3" cstate="print"/>
          <a:srcRect l="47250" t="11250" r="7749" b="4374"/>
          <a:stretch>
            <a:fillRect/>
          </a:stretch>
        </p:blipFill>
        <p:spPr bwMode="auto">
          <a:xfrm>
            <a:off x="928662" y="714356"/>
            <a:ext cx="2857520" cy="42862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3" y="0"/>
            <a:ext cx="2424254" cy="2000240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6719746" y="4857760"/>
            <a:ext cx="2424254" cy="2000240"/>
          </a:xfrm>
          <a:prstGeom prst="rect">
            <a:avLst/>
          </a:prstGeom>
          <a:noFill/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-212007" y="4574339"/>
            <a:ext cx="2424254" cy="2000240"/>
          </a:xfrm>
          <a:prstGeom prst="rect">
            <a:avLst/>
          </a:prstGeom>
          <a:noFill/>
        </p:spPr>
      </p:pic>
      <p:pic>
        <p:nvPicPr>
          <p:cNvPr id="8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6931753" y="283421"/>
            <a:ext cx="2424254" cy="200024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071802" y="214290"/>
            <a:ext cx="308828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Чиполлино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D:\ДОКУМЕНТЫ\Елена\Уроки музыки\4 класс\1 четверть. 4 класс. ЧТО СТАЛО БЫ С МУЗЫКОЙ, ЕСЛИ БЫ НЕ БЫЛО ЛИТЕРАТУРЫ\Урок  8. Балет\Чиполлино. Доп. материал\img7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428736"/>
            <a:ext cx="3286148" cy="43539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122" name="Picture 2" descr="D:\ДОКУМЕНТЫ\Елена\Уроки музыки\4 класс\1 четверть. 4 класс. ЧТО СТАЛО БЫ С МУЗЫКОЙ, ЕСЛИ БЫ НЕ БЫЛО ЛИТЕРАТУРЫ\Урок  8. Балет\Чиполлино. Доп. материал\Чиполлино 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428736"/>
            <a:ext cx="3903348" cy="43767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3" y="0"/>
            <a:ext cx="2424254" cy="2000240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6719746" y="4857760"/>
            <a:ext cx="2424254" cy="2000240"/>
          </a:xfrm>
          <a:prstGeom prst="rect">
            <a:avLst/>
          </a:prstGeom>
          <a:noFill/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-212007" y="4574339"/>
            <a:ext cx="2424254" cy="2000240"/>
          </a:xfrm>
          <a:prstGeom prst="rect">
            <a:avLst/>
          </a:prstGeom>
          <a:noFill/>
        </p:spPr>
      </p:pic>
      <p:pic>
        <p:nvPicPr>
          <p:cNvPr id="8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6931753" y="283421"/>
            <a:ext cx="2424254" cy="200024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071802" y="214290"/>
            <a:ext cx="30129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Чиполлоне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 descr="D:\ДОКУМЕНТЫ\Елена\Уроки музыки\4 класс\1 четверть. 4 класс. ЧТО СТАЛО БЫ С МУЗЫКОЙ, ЕСЛИ БЫ НЕ БЫЛО ЛИТЕРАТУРЫ\Урок  8. Балет\Чиполлино. Доп. материал\img7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571612"/>
            <a:ext cx="3774749" cy="39492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D:\Закачки !!!\Новая папка\1273758230_4ipp11.jpg"/>
          <p:cNvPicPr>
            <a:picLocks noChangeAspect="1" noChangeArrowheads="1"/>
          </p:cNvPicPr>
          <p:nvPr/>
        </p:nvPicPr>
        <p:blipFill>
          <a:blip r:embed="rId4" cstate="print"/>
          <a:srcRect t="2602"/>
          <a:stretch>
            <a:fillRect/>
          </a:stretch>
        </p:blipFill>
        <p:spPr bwMode="auto">
          <a:xfrm>
            <a:off x="4786314" y="1285860"/>
            <a:ext cx="3643778" cy="45847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283" y="0"/>
            <a:ext cx="2424254" cy="2000240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0800000">
            <a:off x="6719746" y="4857760"/>
            <a:ext cx="2424254" cy="2000240"/>
          </a:xfrm>
          <a:prstGeom prst="rect">
            <a:avLst/>
          </a:prstGeom>
          <a:noFill/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>
            <a:off x="-212007" y="4574339"/>
            <a:ext cx="2424254" cy="2000240"/>
          </a:xfrm>
          <a:prstGeom prst="rect">
            <a:avLst/>
          </a:prstGeom>
          <a:noFill/>
        </p:spPr>
      </p:pic>
      <p:pic>
        <p:nvPicPr>
          <p:cNvPr id="8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>
            <a:off x="6931753" y="283421"/>
            <a:ext cx="2424254" cy="2000240"/>
          </a:xfrm>
          <a:prstGeom prst="rect">
            <a:avLst/>
          </a:prstGeom>
          <a:noFill/>
        </p:spPr>
      </p:pic>
      <p:pic>
        <p:nvPicPr>
          <p:cNvPr id="9" name="Picture 2" descr="D:\ДОКУМЕНТЫ\Елена\Уроки музыки\4 класс\1 четверть. 4 класс. ЧТО СТАЛО БЫ С МУЗЫКОЙ, ЕСЛИ БЫ НЕ БЫЛО ЛИТЕРАТУРЫ\Урок  8. Балет\Чиполлино. Доп. материал\img7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1285860"/>
            <a:ext cx="3929090" cy="52879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857224" y="357166"/>
            <a:ext cx="775116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Граф Вишенка и Земляничка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10242" name="Picture 2" descr="D:\ДОКУМЕНТЫ\Елена\Уроки музыки\4 класс\1 четверть. 4 класс. ЧТО СТАЛО БЫ С МУЗЫКОЙ, ЕСЛИ БЫ НЕ БЫЛО ЛИТЕРАТУРЫ\Урок  8. Балет\Чиполлино. Доп. материал\img7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000240"/>
            <a:ext cx="3501523" cy="42781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3214678" y="285728"/>
            <a:ext cx="308142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Кум Тыква</a:t>
            </a:r>
            <a:endParaRPr lang="ru-RU" sz="4400" dirty="0">
              <a:solidFill>
                <a:srgbClr val="FF0000"/>
              </a:solidFill>
            </a:endParaRPr>
          </a:p>
        </p:txBody>
      </p:sp>
      <p:pic>
        <p:nvPicPr>
          <p:cNvPr id="9" name="Picture 5" descr="D:\ДОКУМЕНТЫ\Елена\Уроки музыки\4 класс\1 четверть. 4 класс. ЧТО СТАЛО БЫ С МУЗЫКОЙ, ЕСЛИ БЫ НЕ БЫЛО ЛИТЕРАТУРЫ\Урок  8. Балет\Чиполлино. Доп. материал\img7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1000108"/>
            <a:ext cx="4045397" cy="38576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 flipV="1">
            <a:off x="6954250" y="5000636"/>
            <a:ext cx="2046906" cy="1857364"/>
          </a:xfrm>
          <a:prstGeom prst="rect">
            <a:avLst/>
          </a:prstGeom>
          <a:noFill/>
        </p:spPr>
      </p:pic>
      <p:pic>
        <p:nvPicPr>
          <p:cNvPr id="5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6200000" flipH="1" flipV="1">
            <a:off x="7191865" y="166185"/>
            <a:ext cx="2046906" cy="1857364"/>
          </a:xfrm>
          <a:prstGeom prst="rect">
            <a:avLst/>
          </a:prstGeom>
          <a:noFill/>
        </p:spPr>
      </p:pic>
      <p:pic>
        <p:nvPicPr>
          <p:cNvPr id="6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180624" flipH="1" flipV="1">
            <a:off x="30984" y="9250"/>
            <a:ext cx="2046906" cy="1857364"/>
          </a:xfrm>
          <a:prstGeom prst="rect">
            <a:avLst/>
          </a:prstGeom>
          <a:noFill/>
          <a:scene3d>
            <a:camera prst="orthographicFront">
              <a:rot lat="0" lon="0" rev="3000000"/>
            </a:camera>
            <a:lightRig rig="threePt" dir="t"/>
          </a:scene3d>
        </p:spPr>
      </p:pic>
      <p:pic>
        <p:nvPicPr>
          <p:cNvPr id="7" name="Picture 3" descr="D:\ДОКУМЕНТЫ\Елена\Оформление\минирисунки\117932-Black-And-White-Designs-Poster-Art-Print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400000" flipH="1" flipV="1">
            <a:off x="-166241" y="4809655"/>
            <a:ext cx="2046906" cy="1857364"/>
          </a:xfrm>
          <a:prstGeom prst="rect">
            <a:avLst/>
          </a:prstGeom>
          <a:noFill/>
        </p:spPr>
      </p:pic>
      <p:pic>
        <p:nvPicPr>
          <p:cNvPr id="8" name="Picture 2" descr="D:\ДОКУМЕНТЫ\Елена\Уроки музыки\4 класс\1 четверть. 4 класс. ЧТО СТАЛО БЫ С МУЗЫКОЙ, ЕСЛИ БЫ НЕ БЫЛО ЛИТЕРАТУРЫ\Урок  8. Балет\Чиполлино. Доп. материал\img72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85794"/>
            <a:ext cx="2955017" cy="3651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500298" y="142852"/>
            <a:ext cx="45805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Синьор Помидор</a:t>
            </a:r>
            <a:endParaRPr lang="ru-RU" sz="4400" b="1" dirty="0">
              <a:solidFill>
                <a:srgbClr val="FF0000"/>
              </a:solidFill>
            </a:endParaRPr>
          </a:p>
        </p:txBody>
      </p:sp>
      <p:pic>
        <p:nvPicPr>
          <p:cNvPr id="11" name="Picture 4" descr="D:\ДОКУМЕНТЫ\Елена\Уроки музыки\4 класс\1 четверть. 4 класс. ЧТО СТАЛО БЫ С МУЗЫКОЙ, ЕСЛИ БЫ НЕ БЫЛО ЛИТЕРАТУРЫ\Урок  8. Балет\Чиполлино. Доп. материал\img7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857232"/>
            <a:ext cx="2928958" cy="3238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Picture 2" descr="D:\ДОКУМЕНТЫ\Елена\Уроки музыки\4 класс\1 четверть. 4 класс. ЧТО СТАЛО БЫ С МУЗЫКОЙ, ЕСЛИ БЫ НЕ БЫЛО ЛИТЕРАТУРЫ\Урок  8. Балет\Чиполлино. Доп. материал\img7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357562"/>
            <a:ext cx="2928958" cy="3339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349</TotalTime>
  <Words>729</Words>
  <Application>Microsoft Office PowerPoint</Application>
  <PresentationFormat>Экран (4:3)</PresentationFormat>
  <Paragraphs>50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BEST XP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Yusya</cp:lastModifiedBy>
  <cp:revision>41</cp:revision>
  <dcterms:created xsi:type="dcterms:W3CDTF">2011-02-06T14:18:15Z</dcterms:created>
  <dcterms:modified xsi:type="dcterms:W3CDTF">2020-04-29T11:58:23Z</dcterms:modified>
</cp:coreProperties>
</file>