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5" r:id="rId3"/>
    <p:sldId id="263" r:id="rId4"/>
    <p:sldId id="264" r:id="rId5"/>
    <p:sldId id="260" r:id="rId6"/>
    <p:sldId id="266" r:id="rId7"/>
    <p:sldId id="267" r:id="rId8"/>
    <p:sldId id="272" r:id="rId9"/>
    <p:sldId id="268" r:id="rId10"/>
    <p:sldId id="269" r:id="rId11"/>
    <p:sldId id="270" r:id="rId12"/>
    <p:sldId id="27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1" autoAdjust="0"/>
    <p:restoredTop sz="94638" autoAdjust="0"/>
  </p:normalViewPr>
  <p:slideViewPr>
    <p:cSldViewPr>
      <p:cViewPr varScale="1">
        <p:scale>
          <a:sx n="85" d="100"/>
          <a:sy n="85" d="100"/>
        </p:scale>
        <p:origin x="-90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Педагогический коллектив ГБДОУ д/с 75</c:v>
                </c:pt>
              </c:strCache>
            </c:strRef>
          </c:tx>
          <c:dLbls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Всего педагогов</c:v>
                </c:pt>
                <c:pt idx="1">
                  <c:v>Кол-во педагогов о опытом работы до 5-ти лет</c:v>
                </c:pt>
                <c:pt idx="2">
                  <c:v>Молодые специалисты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22</c:v>
                </c:pt>
                <c:pt idx="1">
                  <c:v>8</c:v>
                </c:pt>
                <c:pt idx="2">
                  <c:v>4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5.2109422849835177E-2"/>
          <c:y val="0.67406103537112161"/>
          <c:w val="0.93295591629142205"/>
          <c:h val="0.23805247350049782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FA72EBA-D4AF-4B6F-8DA2-DB322A76F219}" type="datetimeFigureOut">
              <a:rPr lang="ru-RU" smtClean="0"/>
              <a:pPr/>
              <a:t>20.05.2021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2B2B2967-467A-4942-BC15-A549AC0E0D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72EBA-D4AF-4B6F-8DA2-DB322A76F219}" type="datetimeFigureOut">
              <a:rPr lang="ru-RU" smtClean="0"/>
              <a:pPr/>
              <a:t>20.05.2021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B2967-467A-4942-BC15-A549AC0E0D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72EBA-D4AF-4B6F-8DA2-DB322A76F219}" type="datetimeFigureOut">
              <a:rPr lang="ru-RU" smtClean="0"/>
              <a:pPr/>
              <a:t>20.05.2021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B2967-467A-4942-BC15-A549AC0E0D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72EBA-D4AF-4B6F-8DA2-DB322A76F219}" type="datetimeFigureOut">
              <a:rPr lang="ru-RU" smtClean="0"/>
              <a:pPr/>
              <a:t>20.05.2021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B2967-467A-4942-BC15-A549AC0E0D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72EBA-D4AF-4B6F-8DA2-DB322A76F219}" type="datetimeFigureOut">
              <a:rPr lang="ru-RU" smtClean="0"/>
              <a:pPr/>
              <a:t>20.05.2021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B2967-467A-4942-BC15-A549AC0E0D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72EBA-D4AF-4B6F-8DA2-DB322A76F219}" type="datetimeFigureOut">
              <a:rPr lang="ru-RU" smtClean="0"/>
              <a:pPr/>
              <a:t>20.05.2021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B2967-467A-4942-BC15-A549AC0E0D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FA72EBA-D4AF-4B6F-8DA2-DB322A76F219}" type="datetimeFigureOut">
              <a:rPr lang="ru-RU" smtClean="0"/>
              <a:pPr/>
              <a:t>20.05.2021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B2B2967-467A-4942-BC15-A549AC0E0D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FA72EBA-D4AF-4B6F-8DA2-DB322A76F219}" type="datetimeFigureOut">
              <a:rPr lang="ru-RU" smtClean="0"/>
              <a:pPr/>
              <a:t>20.05.2021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2B2B2967-467A-4942-BC15-A549AC0E0D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72EBA-D4AF-4B6F-8DA2-DB322A76F219}" type="datetimeFigureOut">
              <a:rPr lang="ru-RU" smtClean="0"/>
              <a:pPr/>
              <a:t>20.05.2021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B2967-467A-4942-BC15-A549AC0E0D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72EBA-D4AF-4B6F-8DA2-DB322A76F219}" type="datetimeFigureOut">
              <a:rPr lang="ru-RU" smtClean="0"/>
              <a:pPr/>
              <a:t>20.05.2021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B2967-467A-4942-BC15-A549AC0E0D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72EBA-D4AF-4B6F-8DA2-DB322A76F219}" type="datetimeFigureOut">
              <a:rPr lang="ru-RU" smtClean="0"/>
              <a:pPr/>
              <a:t>20.05.2021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B2967-467A-4942-BC15-A549AC0E0D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FA72EBA-D4AF-4B6F-8DA2-DB322A76F219}" type="datetimeFigureOut">
              <a:rPr lang="ru-RU" smtClean="0"/>
              <a:pPr/>
              <a:t>20.05.2021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2B2B2967-467A-4942-BC15-A549AC0E0D1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85795"/>
            <a:ext cx="7772400" cy="2814656"/>
          </a:xfrm>
        </p:spPr>
        <p:txBody>
          <a:bodyPr>
            <a:normAutofit/>
          </a:bodyPr>
          <a:lstStyle/>
          <a:p>
            <a:r>
              <a:rPr lang="ru-RU" dirty="0" smtClean="0"/>
              <a:t>Деловая игра как средство формирования профессиональных компетенций педагога ДОУ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/>
              <a:t>ГБДОУ детский сад № 75 Фрунзенского района </a:t>
            </a:r>
          </a:p>
          <a:p>
            <a:pPr algn="r"/>
            <a:r>
              <a:rPr lang="ru-RU" dirty="0" smtClean="0"/>
              <a:t>Санкт-Петербурга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85794"/>
            <a:ext cx="8236742" cy="928694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Преимущество деловых игр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sz="2400" dirty="0" smtClean="0"/>
              <a:t>В условиях деловых игр создаются исключительно благоприятные возможности включения участников творчески и эмоционально в отношения, подобные действительным отношениям в коллективе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5" name="Содержимое 4" descr="item_1407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14348" y="1785926"/>
            <a:ext cx="4467237" cy="44672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308180" cy="714380"/>
          </a:xfrm>
        </p:spPr>
        <p:txBody>
          <a:bodyPr>
            <a:noAutofit/>
          </a:bodyPr>
          <a:lstStyle/>
          <a:p>
            <a:r>
              <a:rPr lang="ru-RU" sz="4000" dirty="0" smtClean="0"/>
              <a:t>Преимущество деловых игр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57158" y="1857364"/>
            <a:ext cx="4429156" cy="4760596"/>
          </a:xfrm>
        </p:spPr>
        <p:txBody>
          <a:bodyPr>
            <a:normAutofit/>
          </a:bodyPr>
          <a:lstStyle/>
          <a:p>
            <a:r>
              <a:rPr lang="ru-RU" sz="2700" dirty="0" smtClean="0"/>
              <a:t>В игре происходят быстрое пополнение знаний, дополнение их до необходимого минимума, практическое освоение навыков проведения расчетов и принятия решений в условиях реального взаимодействия с партнерами.</a:t>
            </a:r>
            <a:endParaRPr lang="ru-RU" sz="2700" dirty="0"/>
          </a:p>
        </p:txBody>
      </p:sp>
      <p:pic>
        <p:nvPicPr>
          <p:cNvPr id="5" name="Содержимое 4" descr="f2fcd94fec2fd4213a0f2ca1d20d7360-768x672 (1)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929190" y="2638723"/>
            <a:ext cx="3786185" cy="357635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429124" y="1101970"/>
            <a:ext cx="4307652" cy="2184154"/>
          </a:xfrm>
        </p:spPr>
        <p:txBody>
          <a:bodyPr>
            <a:noAutofit/>
          </a:bodyPr>
          <a:lstStyle/>
          <a:p>
            <a:r>
              <a:rPr lang="ru-RU" sz="3600" dirty="0" smtClean="0"/>
              <a:t>Деловая игра один из эффективнейших методов обучения</a:t>
            </a:r>
            <a:endParaRPr lang="ru-RU" sz="3600" dirty="0"/>
          </a:p>
        </p:txBody>
      </p:sp>
      <p:sp>
        <p:nvSpPr>
          <p:cNvPr id="7" name="Текст 6"/>
          <p:cNvSpPr>
            <a:spLocks noGrp="1"/>
          </p:cNvSpPr>
          <p:nvPr>
            <p:ph type="body" idx="2"/>
          </p:nvPr>
        </p:nvSpPr>
        <p:spPr>
          <a:xfrm>
            <a:off x="714348" y="3714753"/>
            <a:ext cx="8022428" cy="2913694"/>
          </a:xfrm>
        </p:spPr>
        <p:txBody>
          <a:bodyPr>
            <a:noAutofit/>
          </a:bodyPr>
          <a:lstStyle/>
          <a:p>
            <a:r>
              <a:rPr lang="ru-RU" sz="3200" dirty="0" smtClean="0"/>
              <a:t>Деловая игра представляет собой один из эффективнейших методов обучения, так как она имитирует разнообразные аспекты профессиональной деятельности педагога ДОУ</a:t>
            </a:r>
            <a:endParaRPr lang="ru-RU" sz="3200" dirty="0"/>
          </a:p>
        </p:txBody>
      </p:sp>
      <p:pic>
        <p:nvPicPr>
          <p:cNvPr id="8" name="Содержимое 7" descr="72373c6f3d3574bc8d17159b016f4b7f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52400" y="845309"/>
            <a:ext cx="3919538" cy="2728983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101970"/>
            <a:ext cx="8165304" cy="469642"/>
          </a:xfrm>
        </p:spPr>
        <p:txBody>
          <a:bodyPr>
            <a:noAutofit/>
          </a:bodyPr>
          <a:lstStyle/>
          <a:p>
            <a:r>
              <a:rPr lang="ru-RU" sz="4000" dirty="0" smtClean="0"/>
              <a:t>Активные методы обучения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71472" y="2010727"/>
            <a:ext cx="8165304" cy="2132653"/>
          </a:xfrm>
        </p:spPr>
        <p:txBody>
          <a:bodyPr>
            <a:noAutofit/>
          </a:bodyPr>
          <a:lstStyle/>
          <a:p>
            <a:r>
              <a:rPr lang="ru-RU" sz="2800" dirty="0" smtClean="0"/>
              <a:t>Все шире используется непосредственное вовлечение педагогов в активную учебно-познавательную деятельность с применением приемов и методов, получивших обобщенное название «активные методы обучения»</a:t>
            </a:r>
          </a:p>
          <a:p>
            <a:endParaRPr lang="ru-RU" sz="2800" dirty="0"/>
          </a:p>
        </p:txBody>
      </p:sp>
      <p:pic>
        <p:nvPicPr>
          <p:cNvPr id="5" name="Содержимое 4" descr="i (2)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500826" y="4572008"/>
            <a:ext cx="2254261" cy="20567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11245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5286380" y="1357298"/>
            <a:ext cx="3450396" cy="5271149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Традиционные  формы методической работы, в которых  все еще главное место отводится  докладам, прямой передаче знаний, утратили значение из-за низкой эффективности и недостаточной обратной связи, особенно это актуально, для «молодых»</a:t>
            </a:r>
          </a:p>
          <a:p>
            <a:endParaRPr lang="ru-RU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half" idx="1"/>
          </p:nvPr>
        </p:nvGraphicFramePr>
        <p:xfrm>
          <a:off x="152401" y="776288"/>
          <a:ext cx="5062542" cy="5851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1934" y="857232"/>
            <a:ext cx="4857784" cy="1428760"/>
          </a:xfrm>
        </p:spPr>
        <p:txBody>
          <a:bodyPr>
            <a:noAutofit/>
          </a:bodyPr>
          <a:lstStyle/>
          <a:p>
            <a:r>
              <a:rPr lang="ru-RU" sz="4000" dirty="0" smtClean="0"/>
              <a:t>Активные методы обучения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42976" y="3000372"/>
            <a:ext cx="7593800" cy="3628075"/>
          </a:xfrm>
        </p:spPr>
        <p:txBody>
          <a:bodyPr>
            <a:normAutofit/>
          </a:bodyPr>
          <a:lstStyle/>
          <a:p>
            <a:pPr indent="457200"/>
            <a:r>
              <a:rPr lang="ru-RU" sz="2400" dirty="0" smtClean="0"/>
              <a:t>Являясь одним из активных способов обучения, деловые игры обладают следующими способностями:</a:t>
            </a:r>
          </a:p>
          <a:p>
            <a:pPr>
              <a:buFont typeface="Arial" pitchFamily="34" charset="0"/>
              <a:buChar char="•"/>
            </a:pPr>
            <a:r>
              <a:rPr lang="ru-RU" sz="2600" dirty="0" smtClean="0"/>
              <a:t>активизацией мышления и поведения участников</a:t>
            </a:r>
          </a:p>
          <a:p>
            <a:pPr>
              <a:buFont typeface="Arial" pitchFamily="34" charset="0"/>
              <a:buChar char="•"/>
            </a:pPr>
            <a:r>
              <a:rPr lang="ru-RU" sz="2600" dirty="0" smtClean="0"/>
              <a:t>высокой степенью вовлечения в процесс игры</a:t>
            </a:r>
          </a:p>
          <a:p>
            <a:pPr>
              <a:buFont typeface="Arial" pitchFamily="34" charset="0"/>
              <a:buChar char="•"/>
            </a:pPr>
            <a:r>
              <a:rPr lang="ru-RU" sz="2600" dirty="0" smtClean="0"/>
              <a:t>обязательностью  взаимодействия участников между собой  и с материалами игры.</a:t>
            </a:r>
          </a:p>
          <a:p>
            <a:endParaRPr lang="ru-RU" sz="2600" dirty="0"/>
          </a:p>
        </p:txBody>
      </p:sp>
      <p:pic>
        <p:nvPicPr>
          <p:cNvPr id="5" name="Содержимое 4" descr="kisspng-business-organization-management-culture-communica-communication-5ac30dc0bd7ad2.022774831522732480776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714356"/>
            <a:ext cx="3562350" cy="227327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308180" cy="928694"/>
          </a:xfrm>
        </p:spPr>
        <p:txBody>
          <a:bodyPr>
            <a:noAutofit/>
          </a:bodyPr>
          <a:lstStyle/>
          <a:p>
            <a:r>
              <a:rPr lang="ru-RU" sz="3600" dirty="0" smtClean="0"/>
              <a:t>Проблема использования деловых игр в работе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00034" y="1643051"/>
            <a:ext cx="8236742" cy="2571768"/>
          </a:xfrm>
        </p:spPr>
        <p:txBody>
          <a:bodyPr>
            <a:normAutofit lnSpcReduction="10000"/>
          </a:bodyPr>
          <a:lstStyle/>
          <a:p>
            <a:pPr indent="457200">
              <a:buNone/>
            </a:pPr>
            <a:r>
              <a:rPr lang="ru-RU" sz="2800" dirty="0" smtClean="0"/>
              <a:t>В настоящее время в методической работе нашего  ДОУ деловые игры используются редко. </a:t>
            </a:r>
          </a:p>
          <a:p>
            <a:pPr indent="457200">
              <a:buNone/>
            </a:pPr>
            <a:r>
              <a:rPr lang="ru-RU" sz="2800" dirty="0" smtClean="0"/>
              <a:t>Это связано с тем, что их проведение требует от организатора достаточно большой предварительной подготовки</a:t>
            </a:r>
            <a:r>
              <a:rPr lang="ru-RU" sz="2400" dirty="0" smtClean="0"/>
              <a:t>. </a:t>
            </a:r>
          </a:p>
        </p:txBody>
      </p:sp>
      <p:pic>
        <p:nvPicPr>
          <p:cNvPr id="5" name="Содержимое 4" descr="tasarim-odakli2.jpe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857356" y="4357694"/>
            <a:ext cx="5643602" cy="198329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714356"/>
            <a:ext cx="8379618" cy="571504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Разработка деловых игр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28596" y="1357298"/>
            <a:ext cx="8286808" cy="3571901"/>
          </a:xfrm>
        </p:spPr>
        <p:txBody>
          <a:bodyPr>
            <a:normAutofit/>
          </a:bodyPr>
          <a:lstStyle/>
          <a:p>
            <a:pPr indent="457200"/>
            <a:r>
              <a:rPr lang="ru-RU" sz="2600" dirty="0" smtClean="0"/>
              <a:t> Особое внимание необходимо обратить разработке деловых игр. Чем больше в игре будет возможностей выбора решений, тем охотнее участники будут включаться в её процесс. </a:t>
            </a:r>
          </a:p>
          <a:p>
            <a:pPr indent="457200"/>
            <a:r>
              <a:rPr lang="ru-RU" sz="2600" dirty="0" smtClean="0"/>
              <a:t>В первую очередь,  при построении деловой игры, необходимо помнить о том, что она имеет ролевой характер, подразумевающий взаимодействие участников между собой.</a:t>
            </a:r>
          </a:p>
        </p:txBody>
      </p:sp>
      <p:pic>
        <p:nvPicPr>
          <p:cNvPr id="5" name="Содержимое 4" descr="tech-outsourcing-trends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143504" y="4786322"/>
            <a:ext cx="3040079" cy="188977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42910" y="3429001"/>
            <a:ext cx="8093866" cy="3199446"/>
          </a:xfrm>
        </p:spPr>
        <p:txBody>
          <a:bodyPr/>
          <a:lstStyle/>
          <a:p>
            <a:pPr indent="457200"/>
            <a:r>
              <a:rPr lang="ru-RU" sz="2800" dirty="0" smtClean="0"/>
              <a:t>В процессе деловых игр педагоги ДОУ имеют возможность пополнить собственные знания, освоить теоретические навыки поведения, принятия управленческих решений, а также выработать навыки взаимодействия с партнерами. </a:t>
            </a:r>
          </a:p>
          <a:p>
            <a:pPr indent="457200"/>
            <a:endParaRPr lang="ru-RU" dirty="0"/>
          </a:p>
        </p:txBody>
      </p:sp>
      <p:pic>
        <p:nvPicPr>
          <p:cNvPr id="5" name="Содержимое 4" descr="What-Every-Starting-Business-Should-Know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00166" y="428604"/>
            <a:ext cx="6072230" cy="285752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18389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idx="2"/>
          </p:nvPr>
        </p:nvSpPr>
        <p:spPr>
          <a:xfrm>
            <a:off x="357158" y="3357562"/>
            <a:ext cx="8379618" cy="2928958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Кроме того, деловые игры способствуют поиску решений в сложных проблемах, посредством применения обсуждения, организованного по правилам игры. </a:t>
            </a:r>
            <a:endParaRPr lang="ru-RU" sz="3200" dirty="0"/>
          </a:p>
        </p:txBody>
      </p:sp>
      <p:pic>
        <p:nvPicPr>
          <p:cNvPr id="8" name="Содержимое 7" descr="sWAWVhCqzSU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785794"/>
            <a:ext cx="4191030" cy="2357454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85794"/>
            <a:ext cx="8165304" cy="642942"/>
          </a:xfrm>
        </p:spPr>
        <p:txBody>
          <a:bodyPr>
            <a:noAutofit/>
          </a:bodyPr>
          <a:lstStyle/>
          <a:p>
            <a:r>
              <a:rPr lang="ru-RU" sz="4000" dirty="0" smtClean="0"/>
              <a:t>Преимущество деловых игр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28596" y="1571613"/>
            <a:ext cx="8215370" cy="2571767"/>
          </a:xfrm>
        </p:spPr>
        <p:txBody>
          <a:bodyPr>
            <a:normAutofit/>
          </a:bodyPr>
          <a:lstStyle/>
          <a:p>
            <a:pPr indent="457200"/>
            <a:r>
              <a:rPr lang="ru-RU" sz="2000" dirty="0" smtClean="0"/>
              <a:t>Деловые игры представляют собой метод обучения, наиболее близкий к реальной профессиональной деятельности. </a:t>
            </a:r>
          </a:p>
          <a:p>
            <a:pPr indent="457200"/>
            <a:r>
              <a:rPr lang="ru-RU" sz="2000" dirty="0" smtClean="0"/>
              <a:t>Преимущество деловых игр состоит в том, что являясь моделью реальной организации, они одновременно дают возможность значительно сократить операционный цикл и, тем самым, продемонстрировать участникам, к каким конечным результатам приведут их решения и действия.</a:t>
            </a:r>
          </a:p>
          <a:p>
            <a:endParaRPr lang="ru-RU" dirty="0" smtClean="0"/>
          </a:p>
          <a:p>
            <a:endParaRPr lang="ru-RU" dirty="0" smtClean="0"/>
          </a:p>
        </p:txBody>
      </p:sp>
      <p:pic>
        <p:nvPicPr>
          <p:cNvPr id="5" name="Содержимое 4" descr="пиф4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071670" y="4000504"/>
            <a:ext cx="4429156" cy="242889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309</TotalTime>
  <Words>336</Words>
  <Application>Microsoft Office PowerPoint</Application>
  <PresentationFormat>Экран (4:3)</PresentationFormat>
  <Paragraphs>29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Городская</vt:lpstr>
      <vt:lpstr>Деловая игра как средство формирования профессиональных компетенций педагога ДОУ</vt:lpstr>
      <vt:lpstr>Активные методы обучения</vt:lpstr>
      <vt:lpstr>Слайд 3</vt:lpstr>
      <vt:lpstr>Активные методы обучения</vt:lpstr>
      <vt:lpstr>Проблема использования деловых игр в работе</vt:lpstr>
      <vt:lpstr>Разработка деловых игр</vt:lpstr>
      <vt:lpstr>Слайд 7</vt:lpstr>
      <vt:lpstr>Слайд 8</vt:lpstr>
      <vt:lpstr>Преимущество деловых игр</vt:lpstr>
      <vt:lpstr>Преимущество деловых игр</vt:lpstr>
      <vt:lpstr>Преимущество деловых игр</vt:lpstr>
      <vt:lpstr>Деловая игра один из эффективнейших методов обучения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Деловая игра как средство формирования профессиональных компетенций педагога ДОУ</dc:title>
  <dc:creator>Yusya</dc:creator>
  <cp:lastModifiedBy>Yusya</cp:lastModifiedBy>
  <cp:revision>41</cp:revision>
  <dcterms:created xsi:type="dcterms:W3CDTF">2021-04-22T09:50:43Z</dcterms:created>
  <dcterms:modified xsi:type="dcterms:W3CDTF">2021-05-20T09:08:56Z</dcterms:modified>
</cp:coreProperties>
</file>